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6" r:id="rId7"/>
    <p:sldId id="264" r:id="rId8"/>
    <p:sldId id="279" r:id="rId9"/>
    <p:sldId id="280" r:id="rId10"/>
    <p:sldId id="263" r:id="rId11"/>
    <p:sldId id="268" r:id="rId12"/>
    <p:sldId id="267" r:id="rId13"/>
    <p:sldId id="283" r:id="rId14"/>
    <p:sldId id="284" r:id="rId15"/>
    <p:sldId id="285" r:id="rId16"/>
    <p:sldId id="286" r:id="rId17"/>
    <p:sldId id="260" r:id="rId18"/>
    <p:sldId id="265" r:id="rId19"/>
    <p:sldId id="277" r:id="rId20"/>
    <p:sldId id="257" r:id="rId21"/>
    <p:sldId id="278" r:id="rId22"/>
    <p:sldId id="281" r:id="rId23"/>
    <p:sldId id="292" r:id="rId24"/>
    <p:sldId id="288" r:id="rId25"/>
    <p:sldId id="289" r:id="rId26"/>
    <p:sldId id="290" r:id="rId27"/>
    <p:sldId id="291" r:id="rId28"/>
    <p:sldId id="293" r:id="rId29"/>
    <p:sldId id="294" r:id="rId30"/>
    <p:sldId id="297" r:id="rId31"/>
    <p:sldId id="298" r:id="rId32"/>
    <p:sldId id="295" r:id="rId33"/>
    <p:sldId id="296" r:id="rId34"/>
    <p:sldId id="299" r:id="rId35"/>
    <p:sldId id="300" r:id="rId36"/>
    <p:sldId id="301" r:id="rId37"/>
    <p:sldId id="302" r:id="rId38"/>
    <p:sldId id="303" r:id="rId39"/>
    <p:sldId id="27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63CA"/>
    <a:srgbClr val="61D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62" d="100"/>
          <a:sy n="62" d="100"/>
        </p:scale>
        <p:origin x="7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588EDB-47E0-487C-8F1E-B35DED5A8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41C600-A2AF-4404-977B-645305DC8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F820BA-B664-4710-B8A0-45FC9122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5549E8-179C-4ADF-A6F8-F4609E8BD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D80D848-665B-4CE6-A240-99C8BF05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9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303F6-B45A-49E8-9EDB-6ED71BE5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6D5C4E-78C4-4299-BBA2-CD51E885D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5BA15B-E550-412C-A9E4-824D1F82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1379C0-D464-462E-8E50-DE3B5B7A2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166F9-53A1-45A9-A4B7-99F086AA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A8654B7-7DBA-4ACE-89FB-8C98F7063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B08B25-C820-490C-AB52-B18C4EA50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433D6F-8268-4EB9-A9E0-1FF63986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4B9581-17D8-4A9A-9EA9-04024CA27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D50750-62FC-4CE1-9E84-6F2469B6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7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A425EF-B079-4162-B37F-C9F951F3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9A13F-26C9-4939-A527-1A5982372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7336A2-01CE-4D29-B1FE-480FCF8E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CC970-F76B-4CF6-9C29-9FB3DF15C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CA86C-34F8-4F83-84F8-9E7B499D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54D95A-8E0D-4DA1-85A5-38DB30840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C55ED2-F4FF-427E-B371-E518F8EEA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2C7788-EB26-4CA3-9F3E-C2CC812C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DDAB72-AF66-4C5B-9086-5C87069A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51705E-4E06-459E-B682-4914C72F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3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13C6E-A75A-458C-9BC0-DE259018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E8BAB4-0DA8-4D65-8A01-D2EE0A7D8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9AFFFC-9BEC-42B2-A8DE-8AB14CC56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732556-12F9-44B2-8783-04DF1F4D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30A669-8AF3-4EEF-8AF6-6D84B7C7C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E242C4-8F50-4C7A-97E6-D8AA7CCC9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4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78B088-49E4-4820-8255-DB5E7E52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C96BA5-486F-41AB-BA79-26F0F0F2F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BC129B-6914-4F43-B326-4B7E2ED96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EAC0CE9-7C4A-4024-AC41-2237AABEF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9C4525-FD70-4CE9-AEAE-EC3D07368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9811C5-3BFD-44AB-B929-FB34033E4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D64229-9111-4ED5-A762-D35A06414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55670AE-3DCF-4E79-BB3B-9415BC37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2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ACE348-BB41-43B6-A77D-897D0D72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F55CA42-D7BA-49ED-8CD7-9A9B77DCC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E94455-CA4E-4099-8A13-ED5750B7F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405401-9B64-456A-92B7-AB76F2F9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B9886D5-1EBD-4C57-8487-A4153E036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DBAD7C-A6D0-4C77-A99C-A5C917283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B390FB-3939-4E41-AD7C-0378F7B4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7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C18D5-AAF0-4E03-8BCF-74EC8B16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CA1C76-1973-4A23-BD3E-E5BB734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EF2531-ED9F-43DB-8D7C-41E4907ED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8BD12E2-8F7B-4FD4-9D69-9B90D3F09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414DFAF-D294-4EA1-A95A-5CC06E4B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6C2CA2-5116-43F4-BD90-60E37848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8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079DD-816F-4AFC-9D3F-65B368DD8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681E44-70CD-46E7-A261-A7B02C1B7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DDD0F0-0B31-47EC-8054-0F62C40EF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17E7B9-F32E-414A-B5ED-65039578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C355FF2-E631-40EB-8A0C-7CD91B02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79434A-F27B-4387-8DBB-EF94C652B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5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56DB418-D836-41B7-8A87-CB9C91C3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BA9C81-D022-4A1C-B91C-670FDE437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6E24E4-D200-4F75-9DFB-C84114D8E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03C4A-788A-4E5D-9DDE-8F1A0BA9ECE4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59FC53-ADE2-4FAA-BE5B-B2A951026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06CE87-C0EC-4B79-97C7-61FBFBFFD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64D57-9481-473D-9F55-BAC0E67C4A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63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>
            <a:extLst>
              <a:ext uri="{FF2B5EF4-FFF2-40B4-BE49-F238E27FC236}">
                <a16:creationId xmlns:a16="http://schemas.microsoft.com/office/drawing/2014/main" id="{6CE6643E-2250-4FBF-A57A-34AE12571AA8}"/>
              </a:ext>
            </a:extLst>
          </p:cNvPr>
          <p:cNvSpPr/>
          <p:nvPr/>
        </p:nvSpPr>
        <p:spPr>
          <a:xfrm>
            <a:off x="42738" y="671771"/>
            <a:ext cx="3090755" cy="320591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dessin, fenêtre&#10;&#10;Description générée automatiquement">
            <a:extLst>
              <a:ext uri="{FF2B5EF4-FFF2-40B4-BE49-F238E27FC236}">
                <a16:creationId xmlns:a16="http://schemas.microsoft.com/office/drawing/2014/main" id="{068E9109-07A5-480B-B206-061FEBC94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221" y="671771"/>
            <a:ext cx="4536673" cy="320591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0957641-4F56-4A79-86CC-3D998F8D41D4}"/>
              </a:ext>
            </a:extLst>
          </p:cNvPr>
          <p:cNvSpPr txBox="1"/>
          <p:nvPr/>
        </p:nvSpPr>
        <p:spPr>
          <a:xfrm>
            <a:off x="3133493" y="1761893"/>
            <a:ext cx="5820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>
                <a:solidFill>
                  <a:srgbClr val="61DAFB"/>
                </a:solidFill>
                <a:latin typeface="Arial Rounded MT Bold" panose="020F0704030504030204" pitchFamily="34" charset="0"/>
              </a:rPr>
              <a:t>REACT JS</a:t>
            </a:r>
            <a:endParaRPr lang="en-US" sz="6600" dirty="0">
              <a:solidFill>
                <a:srgbClr val="61DAF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67D880D-52DD-447E-B609-47293FE1401B}"/>
              </a:ext>
            </a:extLst>
          </p:cNvPr>
          <p:cNvSpPr txBox="1"/>
          <p:nvPr/>
        </p:nvSpPr>
        <p:spPr>
          <a:xfrm>
            <a:off x="6937406" y="4356914"/>
            <a:ext cx="50448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dirty="0">
                <a:solidFill>
                  <a:schemeClr val="bg1">
                    <a:lumMod val="95000"/>
                  </a:schemeClr>
                </a:solidFill>
              </a:rPr>
              <a:t>Typescript</a:t>
            </a:r>
            <a:endParaRPr lang="en-US" sz="8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BAC508C-D8BA-4388-9F78-287115839CB8}"/>
              </a:ext>
            </a:extLst>
          </p:cNvPr>
          <p:cNvSpPr txBox="1"/>
          <p:nvPr/>
        </p:nvSpPr>
        <p:spPr>
          <a:xfrm>
            <a:off x="3646714" y="163286"/>
            <a:ext cx="4974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rgbClr val="FFC000"/>
                </a:solidFill>
                <a:latin typeface="Franklin Gothic Demi" panose="020B0703020102020204" pitchFamily="34" charset="0"/>
              </a:rPr>
              <a:t>Présentation</a:t>
            </a:r>
            <a:endParaRPr lang="en-US" sz="6600" dirty="0">
              <a:solidFill>
                <a:srgbClr val="FFC000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3" name="Image 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A734304-851A-4CA5-B945-65B449CB6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930" y="3809190"/>
            <a:ext cx="2541998" cy="25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49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01179BC7-C018-4E9D-A56C-DBEAE941E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668" y="1257300"/>
            <a:ext cx="2724150" cy="4343400"/>
          </a:xfrm>
          <a:prstGeom prst="rect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5E5870C-7650-4F15-9FA4-C7442E9696FF}"/>
              </a:ext>
            </a:extLst>
          </p:cNvPr>
          <p:cNvSpPr txBox="1"/>
          <p:nvPr/>
        </p:nvSpPr>
        <p:spPr>
          <a:xfrm>
            <a:off x="3073368" y="903357"/>
            <a:ext cx="4463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Le DOM virtuel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59DC83A1-5B02-4EB0-B958-89C9EDB65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93" y="2514599"/>
            <a:ext cx="6461062" cy="353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6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8F352AC-AD26-4FFD-9305-7F54E0B9097F}"/>
              </a:ext>
            </a:extLst>
          </p:cNvPr>
          <p:cNvSpPr txBox="1"/>
          <p:nvPr/>
        </p:nvSpPr>
        <p:spPr>
          <a:xfrm>
            <a:off x="2988128" y="293914"/>
            <a:ext cx="6215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Les mises à jour de l’état peuvent être asynchrones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7761462-9518-463B-A805-3CD31512ADF3}"/>
              </a:ext>
            </a:extLst>
          </p:cNvPr>
          <p:cNvSpPr txBox="1"/>
          <p:nvPr/>
        </p:nvSpPr>
        <p:spPr>
          <a:xfrm>
            <a:off x="1121228" y="2337022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FF00"/>
                </a:solidFill>
              </a:rPr>
              <a:t>setState</a:t>
            </a:r>
            <a:r>
              <a:rPr lang="fr-FR" sz="3600" dirty="0">
                <a:solidFill>
                  <a:schemeClr val="bg1"/>
                </a:solidFill>
              </a:rPr>
              <a:t>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3792DEF-4713-40BD-86F0-1D227F378B2A}"/>
              </a:ext>
            </a:extLst>
          </p:cNvPr>
          <p:cNvSpPr/>
          <p:nvPr/>
        </p:nvSpPr>
        <p:spPr>
          <a:xfrm>
            <a:off x="3995057" y="2427514"/>
            <a:ext cx="3178629" cy="5878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14F427-0CD2-4DEF-B603-651C932C8D4D}"/>
              </a:ext>
            </a:extLst>
          </p:cNvPr>
          <p:cNvSpPr txBox="1"/>
          <p:nvPr/>
        </p:nvSpPr>
        <p:spPr>
          <a:xfrm>
            <a:off x="7445829" y="2244688"/>
            <a:ext cx="4278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Permet de modifier les variables privées des components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5D677D-ACCC-418F-AD37-C23DDC91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8" y="3667539"/>
            <a:ext cx="4591050" cy="8096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B42965B-D108-47D7-8506-3AEF53BFF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28" y="4996711"/>
            <a:ext cx="45910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20737"/>
      </p:ext>
    </p:extLst>
  </p:cSld>
  <p:clrMapOvr>
    <a:masterClrMapping/>
  </p:clrMapOvr>
  <p:transition spd="slow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4CB08BA-2B86-4376-B292-1105A522023A}"/>
              </a:ext>
            </a:extLst>
          </p:cNvPr>
          <p:cNvSpPr txBox="1"/>
          <p:nvPr/>
        </p:nvSpPr>
        <p:spPr>
          <a:xfrm>
            <a:off x="3597728" y="315686"/>
            <a:ext cx="499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Le cycle de vie de ReactJS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59F6AAB-3A31-43D3-B679-52B777994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1" y="1012372"/>
            <a:ext cx="93630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97245"/>
      </p:ext>
    </p:extLst>
  </p:cSld>
  <p:clrMapOvr>
    <a:masterClrMapping/>
  </p:clrMapOvr>
  <p:transition spd="slow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B1F6824-09E8-4108-A34D-7A29FDDDA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89" y="643466"/>
            <a:ext cx="790222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8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0A604A7-D93B-4290-B946-D04361FBA677}"/>
              </a:ext>
            </a:extLst>
          </p:cNvPr>
          <p:cNvSpPr txBox="1"/>
          <p:nvPr/>
        </p:nvSpPr>
        <p:spPr>
          <a:xfrm>
            <a:off x="3102793" y="647542"/>
            <a:ext cx="595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C000"/>
                </a:solidFill>
              </a:rPr>
              <a:t>SPA – Single Page Application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0349FD-F357-49D9-995B-7A76E6675580}"/>
              </a:ext>
            </a:extLst>
          </p:cNvPr>
          <p:cNvSpPr txBox="1"/>
          <p:nvPr/>
        </p:nvSpPr>
        <p:spPr>
          <a:xfrm>
            <a:off x="3542017" y="1823581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 - Site Web en une page. Le temps de chargement entre les sections est plus court.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9BA726-F69E-4A1A-B04C-568A95D3E6CC}"/>
              </a:ext>
            </a:extLst>
          </p:cNvPr>
          <p:cNvSpPr txBox="1"/>
          <p:nvPr/>
        </p:nvSpPr>
        <p:spPr>
          <a:xfrm>
            <a:off x="3542017" y="2934482"/>
            <a:ext cx="373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- Routage écrit en JavaScript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FD6008-0B13-4D0F-B852-28F94FEF0E6B}"/>
              </a:ext>
            </a:extLst>
          </p:cNvPr>
          <p:cNvSpPr txBox="1"/>
          <p:nvPr/>
        </p:nvSpPr>
        <p:spPr>
          <a:xfrm>
            <a:off x="3542017" y="3676051"/>
            <a:ext cx="373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- Se comporte comme une application de bureau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795D4EA-253F-48F5-8919-732DA84635E3}"/>
              </a:ext>
            </a:extLst>
          </p:cNvPr>
          <p:cNvSpPr txBox="1"/>
          <p:nvPr/>
        </p:nvSpPr>
        <p:spPr>
          <a:xfrm>
            <a:off x="3542017" y="4870221"/>
            <a:ext cx="4661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- Récupère ses données via des requêtes Ajax vers une API externe.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87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D73DADC-EA0C-42B3-96CE-AC8D7E23FCB9}"/>
              </a:ext>
            </a:extLst>
          </p:cNvPr>
          <p:cNvSpPr txBox="1"/>
          <p:nvPr/>
        </p:nvSpPr>
        <p:spPr>
          <a:xfrm>
            <a:off x="3102793" y="647542"/>
            <a:ext cx="5959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FFC000"/>
                </a:solidFill>
              </a:rPr>
              <a:t>SPA – Single Page Application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E5DCB99-F393-4E8E-BB1D-EDC612EBF6A4}"/>
              </a:ext>
            </a:extLst>
          </p:cNvPr>
          <p:cNvSpPr txBox="1"/>
          <p:nvPr/>
        </p:nvSpPr>
        <p:spPr>
          <a:xfrm>
            <a:off x="3346806" y="1829068"/>
            <a:ext cx="6097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- Aucun HTML n’est reçu du serveur. Il est difficile pour les crawlers de Google d’indexer la page.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4F5864-5A16-4E35-9A84-F2782BBE5D5B}"/>
              </a:ext>
            </a:extLst>
          </p:cNvPr>
          <p:cNvSpPr txBox="1"/>
          <p:nvPr/>
        </p:nvSpPr>
        <p:spPr>
          <a:xfrm>
            <a:off x="3346806" y="3333759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- Temps de démarrage plus long. Le code doit être téléchargé, chargé, assemblé et exécuté.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0E0C0B6-981A-422F-8F15-F7A899E65F50}"/>
              </a:ext>
            </a:extLst>
          </p:cNvPr>
          <p:cNvSpPr txBox="1"/>
          <p:nvPr/>
        </p:nvSpPr>
        <p:spPr>
          <a:xfrm>
            <a:off x="3346806" y="4469118"/>
            <a:ext cx="60977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- Les pages peuvent être lourdes. La page doit aller chercher tout ce qu’elle a besoin.</a:t>
            </a:r>
          </a:p>
        </p:txBody>
      </p:sp>
    </p:spTree>
    <p:extLst>
      <p:ext uri="{BB962C8B-B14F-4D97-AF65-F5344CB8AC3E}">
        <p14:creationId xmlns:p14="http://schemas.microsoft.com/office/powerpoint/2010/main" val="11093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7E21230-735C-4367-8B7C-93D80FF0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9" y="643466"/>
            <a:ext cx="781904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98463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0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775D52-39BB-4EE5-A8CD-AE9D35075D22}"/>
              </a:ext>
            </a:extLst>
          </p:cNvPr>
          <p:cNvSpPr/>
          <p:nvPr/>
        </p:nvSpPr>
        <p:spPr>
          <a:xfrm>
            <a:off x="7834653" y="6303220"/>
            <a:ext cx="4357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“</a:t>
            </a:r>
            <a:r>
              <a:rPr lang="en-US" sz="2400" b="1" i="1" dirty="0">
                <a:solidFill>
                  <a:schemeClr val="bg1"/>
                </a:solidFill>
              </a:rPr>
              <a:t>Learn Once, Apply Everywhere</a:t>
            </a:r>
            <a:r>
              <a:rPr lang="en-US" sz="24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6291940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DF5DEE4-81E2-483B-841B-EB1AF5A7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376" y="2174982"/>
            <a:ext cx="4255231" cy="36652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4546C68-7765-4269-B85A-5BC93580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85" y="2174983"/>
            <a:ext cx="4846441" cy="36652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032E306-F725-4A30-8C12-4F8A5903F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626" y="3072474"/>
            <a:ext cx="1714751" cy="171475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459CC74-C5E0-4151-BE61-52AC7520D69D}"/>
              </a:ext>
            </a:extLst>
          </p:cNvPr>
          <p:cNvSpPr txBox="1"/>
          <p:nvPr/>
        </p:nvSpPr>
        <p:spPr>
          <a:xfrm>
            <a:off x="1597320" y="1017744"/>
            <a:ext cx="2436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React JS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313EF44-24B7-417E-8254-01DDCBEE854E}"/>
              </a:ext>
            </a:extLst>
          </p:cNvPr>
          <p:cNvSpPr txBox="1"/>
          <p:nvPr/>
        </p:nvSpPr>
        <p:spPr>
          <a:xfrm>
            <a:off x="7466788" y="1017744"/>
            <a:ext cx="3741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</a:rPr>
              <a:t>React Native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3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, fenêtre&#10;&#10;Description générée automatiquement">
            <a:extLst>
              <a:ext uri="{FF2B5EF4-FFF2-40B4-BE49-F238E27FC236}">
                <a16:creationId xmlns:a16="http://schemas.microsoft.com/office/drawing/2014/main" id="{2D12173D-8288-4413-9814-95911F0DE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13" y="-76200"/>
            <a:ext cx="4189973" cy="29609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6F87EA3-0C63-4833-9BE9-E4E61AD87A84}"/>
              </a:ext>
            </a:extLst>
          </p:cNvPr>
          <p:cNvSpPr txBox="1"/>
          <p:nvPr/>
        </p:nvSpPr>
        <p:spPr>
          <a:xfrm>
            <a:off x="2413342" y="3359538"/>
            <a:ext cx="6923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Projet Open-Source développé par Facebook depuis 2013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305B179-4B00-4C42-8070-27F9F7F388F0}"/>
              </a:ext>
            </a:extLst>
          </p:cNvPr>
          <p:cNvSpPr txBox="1"/>
          <p:nvPr/>
        </p:nvSpPr>
        <p:spPr>
          <a:xfrm>
            <a:off x="457200" y="4822371"/>
            <a:ext cx="605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</a:rPr>
              <a:t>Plus de mille contributeurs occasionnels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2BBFE23-3181-497D-9BA6-9EF1948BE566}"/>
              </a:ext>
            </a:extLst>
          </p:cNvPr>
          <p:cNvSpPr txBox="1"/>
          <p:nvPr/>
        </p:nvSpPr>
        <p:spPr>
          <a:xfrm>
            <a:off x="6727371" y="4822371"/>
            <a:ext cx="5007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</a:rPr>
              <a:t>Plus de 20 000 modules sur npm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CAB21CB-F73A-47E0-A018-1225931B4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049" y="5347382"/>
            <a:ext cx="1630439" cy="1086959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A226581A-C7CA-406F-ADA2-3A3A93EBC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8286" y="5186769"/>
            <a:ext cx="1408184" cy="140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dessin&#10;&#10;Description générée automatiquement">
            <a:extLst>
              <a:ext uri="{FF2B5EF4-FFF2-40B4-BE49-F238E27FC236}">
                <a16:creationId xmlns:a16="http://schemas.microsoft.com/office/drawing/2014/main" id="{602DA64E-A81A-4EFC-A9DD-A1F29D6AB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5214938"/>
            <a:ext cx="2416175" cy="1609725"/>
          </a:xfrm>
          <a:prstGeom prst="rect">
            <a:avLst/>
          </a:prstGeom>
        </p:spPr>
      </p:pic>
      <p:pic>
        <p:nvPicPr>
          <p:cNvPr id="5" name="Image 4" descr="Une image contenant dessin, table&#10;&#10;Description générée automatiquement">
            <a:extLst>
              <a:ext uri="{FF2B5EF4-FFF2-40B4-BE49-F238E27FC236}">
                <a16:creationId xmlns:a16="http://schemas.microsoft.com/office/drawing/2014/main" id="{4BD17611-D026-4DAC-9A1D-8F76144D2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5214938"/>
            <a:ext cx="2925763" cy="1609725"/>
          </a:xfrm>
          <a:prstGeom prst="rect">
            <a:avLst/>
          </a:prstGeom>
        </p:spPr>
      </p:pic>
      <p:pic>
        <p:nvPicPr>
          <p:cNvPr id="8" name="Image 7" descr="Une image contenant dessin, jeu&#10;&#10;Description générée automatiquement">
            <a:extLst>
              <a:ext uri="{FF2B5EF4-FFF2-40B4-BE49-F238E27FC236}">
                <a16:creationId xmlns:a16="http://schemas.microsoft.com/office/drawing/2014/main" id="{E86BB536-B8F4-4E9A-A259-64562C22D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8" y="47625"/>
            <a:ext cx="4110038" cy="2497138"/>
          </a:xfrm>
          <a:prstGeom prst="rect">
            <a:avLst/>
          </a:prstGeom>
        </p:spPr>
      </p:pic>
      <p:pic>
        <p:nvPicPr>
          <p:cNvPr id="10" name="Image 9" descr="Une image contenant alimentation, dessin&#10;&#10;Description générée automatiquement">
            <a:extLst>
              <a:ext uri="{FF2B5EF4-FFF2-40B4-BE49-F238E27FC236}">
                <a16:creationId xmlns:a16="http://schemas.microsoft.com/office/drawing/2014/main" id="{7C187AA3-6140-4C56-815A-2EB1004BF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0" y="2628900"/>
            <a:ext cx="4835525" cy="2503488"/>
          </a:xfrm>
          <a:prstGeom prst="rect">
            <a:avLst/>
          </a:prstGeom>
        </p:spPr>
      </p:pic>
      <p:pic>
        <p:nvPicPr>
          <p:cNvPr id="12" name="Image 11" descr="Une image contenant assis, sombre, signe, noir&#10;&#10;Description générée automatiquement">
            <a:extLst>
              <a:ext uri="{FF2B5EF4-FFF2-40B4-BE49-F238E27FC236}">
                <a16:creationId xmlns:a16="http://schemas.microsoft.com/office/drawing/2014/main" id="{E29B4625-47AE-4B6A-A640-BFEDF655BD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75" y="47625"/>
            <a:ext cx="4208463" cy="2497138"/>
          </a:xfrm>
          <a:prstGeom prst="rect">
            <a:avLst/>
          </a:prstGeom>
        </p:spPr>
      </p:pic>
      <p:pic>
        <p:nvPicPr>
          <p:cNvPr id="15" name="Image 1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F715BAEF-BA0C-43AB-8926-325EFFB8C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513" y="5214938"/>
            <a:ext cx="2894013" cy="1609725"/>
          </a:xfrm>
          <a:prstGeom prst="rect">
            <a:avLst/>
          </a:prstGeom>
        </p:spPr>
      </p:pic>
      <p:pic>
        <p:nvPicPr>
          <p:cNvPr id="16" name="Image 1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2450D92-6F25-4A57-B5D9-1A0FA27A4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5475" y="2628900"/>
            <a:ext cx="3482975" cy="250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60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620A01-F696-4759-A0C0-893E006C2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1" b="684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3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00C56E0-FE2B-4CCC-B5F4-1B72586F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917E1C0-B460-46CC-98F6-07AAF977C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81" y="0"/>
            <a:ext cx="11081038" cy="6858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73AF6E4-C54F-40E8-8795-58BCA999F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455" y="574903"/>
            <a:ext cx="4409090" cy="152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C5EFD43-D25A-4ECB-847D-292DF4A03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chat, intérieur, assis, portable&#10;&#10;Description générée automatiquement">
            <a:extLst>
              <a:ext uri="{FF2B5EF4-FFF2-40B4-BE49-F238E27FC236}">
                <a16:creationId xmlns:a16="http://schemas.microsoft.com/office/drawing/2014/main" id="{392CE460-E728-46A8-B145-EEB83B0EE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21" y="2635304"/>
            <a:ext cx="2678248" cy="3248025"/>
          </a:xfrm>
          <a:prstGeom prst="rect">
            <a:avLst/>
          </a:prstGeom>
        </p:spPr>
      </p:pic>
      <p:pic>
        <p:nvPicPr>
          <p:cNvPr id="9" name="Image 8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0EC284-7012-48FE-918D-884EC06EF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45" y="2635304"/>
            <a:ext cx="4876800" cy="3248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 1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E2C2512-704C-4C70-B2FE-2FC06409D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62" y="294290"/>
            <a:ext cx="5696966" cy="17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9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AE38F97-8909-4E0A-8E31-27035EB94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62" y="294290"/>
            <a:ext cx="5696966" cy="1763160"/>
          </a:xfrm>
          <a:prstGeom prst="rect">
            <a:avLst/>
          </a:prstGeom>
        </p:spPr>
      </p:pic>
      <p:pic>
        <p:nvPicPr>
          <p:cNvPr id="6" name="Image 5" descr="Une image contenant chat, intérieur, assis, portable&#10;&#10;Description générée automatiquement">
            <a:extLst>
              <a:ext uri="{FF2B5EF4-FFF2-40B4-BE49-F238E27FC236}">
                <a16:creationId xmlns:a16="http://schemas.microsoft.com/office/drawing/2014/main" id="{09A36578-D90F-468A-A0E1-2C12CC603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83" y="2942690"/>
            <a:ext cx="2438400" cy="3048000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97F791D1-1ACD-47FA-801A-28149AF5D160}"/>
              </a:ext>
            </a:extLst>
          </p:cNvPr>
          <p:cNvSpPr/>
          <p:nvPr/>
        </p:nvSpPr>
        <p:spPr>
          <a:xfrm>
            <a:off x="3224373" y="3793683"/>
            <a:ext cx="1417834" cy="98631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AB01DCA-FAC0-4F92-B36E-692F12745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01" y="3100273"/>
            <a:ext cx="2541998" cy="2541998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F6A5FD0-4E0D-4096-BB28-819113F1EB50}"/>
              </a:ext>
            </a:extLst>
          </p:cNvPr>
          <p:cNvSpPr/>
          <p:nvPr/>
        </p:nvSpPr>
        <p:spPr>
          <a:xfrm>
            <a:off x="7549793" y="3878112"/>
            <a:ext cx="1417834" cy="986319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5730F15B-96BB-44A2-A6CB-7215F444E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16" y="2794571"/>
            <a:ext cx="3039413" cy="354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9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A44F1AA-6C34-43FB-9FD3-85841EFCF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912" y="442912"/>
            <a:ext cx="59721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3475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BB3361E-6BC2-4E38-A5D2-1401E9DFCF43}"/>
              </a:ext>
            </a:extLst>
          </p:cNvPr>
          <p:cNvSpPr/>
          <p:nvPr/>
        </p:nvSpPr>
        <p:spPr>
          <a:xfrm>
            <a:off x="3845959" y="1553966"/>
            <a:ext cx="4500081" cy="3750067"/>
          </a:xfrm>
          <a:prstGeom prst="roundRect">
            <a:avLst/>
          </a:prstGeom>
          <a:solidFill>
            <a:srgbClr val="3E63C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ED73841-344F-4DD3-8644-C11466BD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35" y="2470935"/>
            <a:ext cx="1916130" cy="191613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CFD63B7-62AF-4464-A0A3-5156C178329B}"/>
              </a:ext>
            </a:extLst>
          </p:cNvPr>
          <p:cNvSpPr txBox="1"/>
          <p:nvPr/>
        </p:nvSpPr>
        <p:spPr>
          <a:xfrm>
            <a:off x="5006938" y="1693608"/>
            <a:ext cx="2178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Typescript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FAFC8C-E289-4228-A490-C72D5327DB0A}"/>
              </a:ext>
            </a:extLst>
          </p:cNvPr>
          <p:cNvSpPr txBox="1"/>
          <p:nvPr/>
        </p:nvSpPr>
        <p:spPr>
          <a:xfrm>
            <a:off x="3845959" y="344610"/>
            <a:ext cx="4736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Surensemble de Javascript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75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AA4D3E-7720-47D7-A2BF-E626B76676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6484753-BF6F-4B97-B80E-256CD2C4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037" y="1890518"/>
            <a:ext cx="6153926" cy="30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02084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818D08-840C-4B9A-92A4-7F4F1747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702" y="1480837"/>
            <a:ext cx="4344548" cy="325557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31E3ABC-6B4C-483D-8DE5-641534648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977" y="1837625"/>
            <a:ext cx="2541998" cy="2541998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6E3A3BFE-E4E2-4092-B693-802CB87B6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4059" y="1567832"/>
            <a:ext cx="3135833" cy="31358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D29D0EC-3B7C-4278-B9EF-867D9CDEF2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977" y="1837624"/>
            <a:ext cx="2569121" cy="256912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A3CAD28-2140-42DA-A83A-B6BC8FC7D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702" y="1635560"/>
            <a:ext cx="47053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8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F9CAF6A-8963-4CD1-9C3A-833CA6E16D78}"/>
              </a:ext>
            </a:extLst>
          </p:cNvPr>
          <p:cNvSpPr txBox="1"/>
          <p:nvPr/>
        </p:nvSpPr>
        <p:spPr>
          <a:xfrm>
            <a:off x="2819400" y="295869"/>
            <a:ext cx="6982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Une bibliothèque JS ? Quésaco 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9AE3626-3EE6-49C0-9C7E-E3CA8251BA0B}"/>
              </a:ext>
            </a:extLst>
          </p:cNvPr>
          <p:cNvSpPr txBox="1"/>
          <p:nvPr/>
        </p:nvSpPr>
        <p:spPr>
          <a:xfrm>
            <a:off x="816428" y="2100943"/>
            <a:ext cx="4920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Ensemble de classes, fonctions et utilitaires qui nous facilite la création d'applications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92D07-C62A-4383-A5AF-9F8605B5D849}"/>
              </a:ext>
            </a:extLst>
          </p:cNvPr>
          <p:cNvSpPr/>
          <p:nvPr/>
        </p:nvSpPr>
        <p:spPr>
          <a:xfrm>
            <a:off x="4185145" y="4909848"/>
            <a:ext cx="50013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Éviter de réinventer la roue 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E5EA383B-CCC3-4102-8D53-1D5802C8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71" y="1363377"/>
            <a:ext cx="5979514" cy="2800956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A0961711-52DF-468C-AADA-8B3EC38DA444}"/>
              </a:ext>
            </a:extLst>
          </p:cNvPr>
          <p:cNvSpPr/>
          <p:nvPr/>
        </p:nvSpPr>
        <p:spPr>
          <a:xfrm>
            <a:off x="1469572" y="4909848"/>
            <a:ext cx="2253344" cy="5847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0353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3A34B31-3784-46FF-9A12-2AC0E4E70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2512"/>
            <a:ext cx="10905066" cy="4252974"/>
          </a:xfrm>
          <a:prstGeom prst="rect">
            <a:avLst/>
          </a:prstGeom>
          <a:ln>
            <a:noFill/>
          </a:ln>
        </p:spPr>
      </p:pic>
      <p:sp>
        <p:nvSpPr>
          <p:cNvPr id="17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44014"/>
      </p:ext>
    </p:extLst>
  </p:cSld>
  <p:clrMapOvr>
    <a:masterClrMapping/>
  </p:clrMapOvr>
  <p:transition spd="slow">
    <p:wipe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F579CA7-1226-42FE-81ED-7A3ED5DB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88817"/>
      </p:ext>
    </p:extLst>
  </p:cSld>
  <p:clrMapOvr>
    <a:masterClrMapping/>
  </p:clrMapOvr>
  <p:transition spd="slow">
    <p:wipe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66EC740-E50D-4A97-B6B0-A7978ED1F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6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61799"/>
      </p:ext>
    </p:extLst>
  </p:cSld>
  <p:clrMapOvr>
    <a:masterClrMapping/>
  </p:clrMapOvr>
  <p:transition spd="med">
    <p:pull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4745E90-06DF-456B-914C-593B4F9D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" y="0"/>
            <a:ext cx="1217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0472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6890843-25BA-4A21-9DEE-426A26FC8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31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2799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1E5218-B10F-41C5-95C2-8D4D5F1C9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3688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5ED3711-CE4B-48DA-B6A7-DF8847220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6FB2E99-DB4D-484E-AED7-257D2AF2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8787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E0ABB70-37DB-4EEE-95B9-ACDE47679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8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27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B97E9E-B0B6-417F-803C-071F117F7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0" r="721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Image 6" descr="Une image contenant dessin, fenêtre&#10;&#10;Description générée automatiquement">
            <a:extLst>
              <a:ext uri="{FF2B5EF4-FFF2-40B4-BE49-F238E27FC236}">
                <a16:creationId xmlns:a16="http://schemas.microsoft.com/office/drawing/2014/main" id="{51C83AA2-4A22-4849-A52A-5BB76AD29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43" y="0"/>
            <a:ext cx="2591333" cy="183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4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3534F00-CC35-4B4B-B782-7C99FA69B8C4}"/>
              </a:ext>
            </a:extLst>
          </p:cNvPr>
          <p:cNvSpPr txBox="1"/>
          <p:nvPr/>
        </p:nvSpPr>
        <p:spPr>
          <a:xfrm>
            <a:off x="718686" y="5091762"/>
            <a:ext cx="7484787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highlight>
                  <a:srgbClr val="000080"/>
                </a:highlight>
                <a:latin typeface="+mj-lt"/>
                <a:ea typeface="+mj-ea"/>
                <a:cs typeface="+mj-cs"/>
              </a:rPr>
              <a:t>Merci de votre attention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E2D823-ACDB-4ED7-B547-43A1249F1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" r="-1" b="-1"/>
          <a:stretch/>
        </p:blipFill>
        <p:spPr>
          <a:xfrm>
            <a:off x="320040" y="320040"/>
            <a:ext cx="11548872" cy="446227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4974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signe, arrêt, horloge, rouge&#10;&#10;Description générée automatiquement">
            <a:extLst>
              <a:ext uri="{FF2B5EF4-FFF2-40B4-BE49-F238E27FC236}">
                <a16:creationId xmlns:a16="http://schemas.microsoft.com/office/drawing/2014/main" id="{7D24BAE8-9A18-4564-B75C-0DFC65ED0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0" y="2389414"/>
            <a:ext cx="2144511" cy="2079171"/>
          </a:xfrm>
          <a:prstGeom prst="rect">
            <a:avLst/>
          </a:prstGeom>
        </p:spPr>
      </p:pic>
      <p:pic>
        <p:nvPicPr>
          <p:cNvPr id="14" name="Image 13" descr="Une image contenant jouet, boîte, table, télécommande&#10;&#10;Description générée automatiquement">
            <a:extLst>
              <a:ext uri="{FF2B5EF4-FFF2-40B4-BE49-F238E27FC236}">
                <a16:creationId xmlns:a16="http://schemas.microsoft.com/office/drawing/2014/main" id="{30FC582B-90C1-42B8-8A75-D27AEAE5A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87" y="3486443"/>
            <a:ext cx="2820834" cy="22503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58F150-73F6-4547-A3AF-AE6ABE27E726}"/>
              </a:ext>
            </a:extLst>
          </p:cNvPr>
          <p:cNvSpPr/>
          <p:nvPr/>
        </p:nvSpPr>
        <p:spPr>
          <a:xfrm>
            <a:off x="343479" y="4919008"/>
            <a:ext cx="105591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FFFF00"/>
                </a:solidFill>
              </a:rPr>
              <a:t>React est capable de générer des pages web entières sans besoin de recharger la page</a:t>
            </a:r>
          </a:p>
          <a:p>
            <a:endParaRPr lang="fr-FR" sz="2400" b="1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rgbClr val="FFC000"/>
                </a:solidFill>
              </a:rPr>
              <a:t>Plus besoin de recoder d’anciennes fonctionnalités grâce aux </a:t>
            </a:r>
            <a:r>
              <a:rPr lang="fr-FR" sz="2400" b="1" u="sng" dirty="0">
                <a:solidFill>
                  <a:srgbClr val="FFC000"/>
                </a:solidFill>
              </a:rPr>
              <a:t>composants réutilisables</a:t>
            </a:r>
            <a:r>
              <a:rPr lang="fr-FR" sz="2400" b="1" dirty="0">
                <a:solidFill>
                  <a:srgbClr val="FFC000"/>
                </a:solidFill>
              </a:rPr>
              <a:t> </a:t>
            </a:r>
            <a:endParaRPr lang="en-US" sz="2400" u="sng" dirty="0">
              <a:solidFill>
                <a:srgbClr val="FFC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63E6272-AF0D-4879-B6DC-9D0BD8D3C840}"/>
              </a:ext>
            </a:extLst>
          </p:cNvPr>
          <p:cNvSpPr txBox="1"/>
          <p:nvPr/>
        </p:nvSpPr>
        <p:spPr>
          <a:xfrm>
            <a:off x="3450771" y="272143"/>
            <a:ext cx="567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Les avantages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0330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7AB8D9E-6BB9-4A84-AFDC-AAF52642C1E4}"/>
              </a:ext>
            </a:extLst>
          </p:cNvPr>
          <p:cNvSpPr txBox="1"/>
          <p:nvPr/>
        </p:nvSpPr>
        <p:spPr>
          <a:xfrm>
            <a:off x="802821" y="566057"/>
            <a:ext cx="10042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Génère du code HTML grâce à la syntaxe JSX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2A8160-4E42-48CE-838C-38CEFBB8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32" y="1807029"/>
            <a:ext cx="7640019" cy="432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08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A787C5BA-0DD3-4021-9B58-8D357E969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464" y="239556"/>
            <a:ext cx="3565071" cy="14307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C577006-1DFF-4DBF-B0B1-EB97FABA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949" y="4166133"/>
            <a:ext cx="4335336" cy="2452311"/>
          </a:xfrm>
          <a:prstGeom prst="rect">
            <a:avLst/>
          </a:prstGeom>
        </p:spPr>
      </p:pic>
      <p:sp>
        <p:nvSpPr>
          <p:cNvPr id="4" name="Flèche : courbe vers la droite 3">
            <a:extLst>
              <a:ext uri="{FF2B5EF4-FFF2-40B4-BE49-F238E27FC236}">
                <a16:creationId xmlns:a16="http://schemas.microsoft.com/office/drawing/2014/main" id="{D0C885E0-AE3E-46E4-8F3A-4F9170303F88}"/>
              </a:ext>
            </a:extLst>
          </p:cNvPr>
          <p:cNvSpPr/>
          <p:nvPr/>
        </p:nvSpPr>
        <p:spPr>
          <a:xfrm>
            <a:off x="2013857" y="2808514"/>
            <a:ext cx="1262743" cy="2721429"/>
          </a:xfrm>
          <a:prstGeom prst="curv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FB7AB1A-363E-45BA-9057-C9F12E79B6FA}"/>
              </a:ext>
            </a:extLst>
          </p:cNvPr>
          <p:cNvSpPr txBox="1"/>
          <p:nvPr/>
        </p:nvSpPr>
        <p:spPr>
          <a:xfrm>
            <a:off x="979714" y="1937657"/>
            <a:ext cx="241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React sans la syntaxe JSX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6D665D1-7089-4C1D-AFD1-A84161D36587}"/>
              </a:ext>
            </a:extLst>
          </p:cNvPr>
          <p:cNvSpPr txBox="1"/>
          <p:nvPr/>
        </p:nvSpPr>
        <p:spPr>
          <a:xfrm>
            <a:off x="979713" y="5910558"/>
            <a:ext cx="241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React avec la syntaxe JSX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1487C-9535-4F0A-A4B4-2E493CC4E084}"/>
              </a:ext>
            </a:extLst>
          </p:cNvPr>
          <p:cNvSpPr/>
          <p:nvPr/>
        </p:nvSpPr>
        <p:spPr>
          <a:xfrm>
            <a:off x="8322586" y="4267591"/>
            <a:ext cx="3449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JSX produit des « éléments » React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8E8775-DBD5-4512-A27C-63C699FCA72A}"/>
              </a:ext>
            </a:extLst>
          </p:cNvPr>
          <p:cNvSpPr/>
          <p:nvPr/>
        </p:nvSpPr>
        <p:spPr>
          <a:xfrm>
            <a:off x="7130143" y="48026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Après la compilation, les expressions JSX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 deviennent de simples appels de fonctions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 JavaScript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F94104-3B24-43BF-9807-6DBB8BBD75E0}"/>
              </a:ext>
            </a:extLst>
          </p:cNvPr>
          <p:cNvSpPr/>
          <p:nvPr/>
        </p:nvSpPr>
        <p:spPr>
          <a:xfrm>
            <a:off x="7130143" y="58353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React lit ces objets et les utilise 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pour construire le DOM et le tenir à jour</a:t>
            </a:r>
            <a:r>
              <a:rPr lang="fr-FR" dirty="0"/>
              <a:t>.</a:t>
            </a:r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3A8712-2C51-47D7-AC76-8B90461BD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495" y="1937657"/>
            <a:ext cx="4926244" cy="20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6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AE488B7-D664-4197-9E2D-6EBB5413A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69" y="4278086"/>
            <a:ext cx="4022393" cy="239213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0B78DE-9180-4C5C-9ACB-BBEFE9CA7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590" y="2447494"/>
            <a:ext cx="5354410" cy="161466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68202FD-7486-4015-A883-DC443DC37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04" y="1923190"/>
            <a:ext cx="4086140" cy="23113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FAD485-C0BE-41A2-996D-3EE258FFF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742" y="504233"/>
            <a:ext cx="2489121" cy="10753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198A78B-E2CD-4310-9C70-747D57890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7244" y="127907"/>
            <a:ext cx="2606131" cy="2664045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73E966AA-1AE4-4E8D-8CF6-98F277601BCD}"/>
              </a:ext>
            </a:extLst>
          </p:cNvPr>
          <p:cNvSpPr/>
          <p:nvPr/>
        </p:nvSpPr>
        <p:spPr>
          <a:xfrm rot="13333381">
            <a:off x="1639245" y="4879842"/>
            <a:ext cx="1730828" cy="6531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786D07E7-F373-4354-B603-6DA332DCD67F}"/>
              </a:ext>
            </a:extLst>
          </p:cNvPr>
          <p:cNvSpPr/>
          <p:nvPr/>
        </p:nvSpPr>
        <p:spPr>
          <a:xfrm rot="19159156">
            <a:off x="7717971" y="4547360"/>
            <a:ext cx="1730828" cy="6531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DAA996B8-8FEE-4DD8-AEFE-C780A24186BB}"/>
              </a:ext>
            </a:extLst>
          </p:cNvPr>
          <p:cNvSpPr/>
          <p:nvPr/>
        </p:nvSpPr>
        <p:spPr>
          <a:xfrm rot="16200000">
            <a:off x="9254804" y="1674112"/>
            <a:ext cx="781240" cy="6531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E40D190-5D76-4217-A510-823A9FAFC9DC}"/>
              </a:ext>
            </a:extLst>
          </p:cNvPr>
          <p:cNvSpPr/>
          <p:nvPr/>
        </p:nvSpPr>
        <p:spPr>
          <a:xfrm rot="10800000">
            <a:off x="6899154" y="715311"/>
            <a:ext cx="1402564" cy="6531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7E0A086-A26F-4E0F-94B5-36C4AE3E28AA}"/>
              </a:ext>
            </a:extLst>
          </p:cNvPr>
          <p:cNvSpPr txBox="1"/>
          <p:nvPr/>
        </p:nvSpPr>
        <p:spPr>
          <a:xfrm>
            <a:off x="121104" y="382711"/>
            <a:ext cx="38861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chemeClr val="bg1"/>
                </a:solidFill>
              </a:rPr>
              <a:t>Fonctionnement de ReactJS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0F1C937-E1B6-4561-B58C-F5E136CAEC26}"/>
              </a:ext>
            </a:extLst>
          </p:cNvPr>
          <p:cNvSpPr txBox="1"/>
          <p:nvPr/>
        </p:nvSpPr>
        <p:spPr>
          <a:xfrm>
            <a:off x="1402690" y="5486009"/>
            <a:ext cx="172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Appelle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336BAAD-BB0A-4B7C-B7FC-55203A82DC88}"/>
              </a:ext>
            </a:extLst>
          </p:cNvPr>
          <p:cNvSpPr txBox="1"/>
          <p:nvPr/>
        </p:nvSpPr>
        <p:spPr>
          <a:xfrm>
            <a:off x="8499927" y="4986327"/>
            <a:ext cx="1670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Injecte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AE8953-832A-4C48-90DC-66BA3380367E}"/>
              </a:ext>
            </a:extLst>
          </p:cNvPr>
          <p:cNvSpPr txBox="1"/>
          <p:nvPr/>
        </p:nvSpPr>
        <p:spPr>
          <a:xfrm>
            <a:off x="10170205" y="1785257"/>
            <a:ext cx="173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Affiche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E5A97F4-F7AF-4D2D-8BDB-2F55E68C1194}"/>
              </a:ext>
            </a:extLst>
          </p:cNvPr>
          <p:cNvSpPr txBox="1"/>
          <p:nvPr/>
        </p:nvSpPr>
        <p:spPr>
          <a:xfrm>
            <a:off x="6984933" y="1408853"/>
            <a:ext cx="1402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Possède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7" name="Image 16" descr="Une image contenant dessin, fenêtre&#10;&#10;Description générée automatiquement">
            <a:extLst>
              <a:ext uri="{FF2B5EF4-FFF2-40B4-BE49-F238E27FC236}">
                <a16:creationId xmlns:a16="http://schemas.microsoft.com/office/drawing/2014/main" id="{F9C57758-22BC-43DF-8698-0500310FD5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715" y="2953720"/>
            <a:ext cx="1645187" cy="116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5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C9B752-504F-4803-92CD-5373B8220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C2A117-93B7-4C54-9DCE-BDD4A5A05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67148"/>
            <a:ext cx="606972" cy="369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2B97F-B393-4C41-A3C9-DD240F98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1D5E28-BF78-4960-9C71-94DCE74EB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8" r="-1" b="5150"/>
          <a:stretch/>
        </p:blipFill>
        <p:spPr>
          <a:xfrm>
            <a:off x="603504" y="-1"/>
            <a:ext cx="11588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6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608031-DAC0-4CF8-A977-D0E281B81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23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299</Words>
  <Application>Microsoft Office PowerPoint</Application>
  <PresentationFormat>Grand écran</PresentationFormat>
  <Paragraphs>47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Arial Rounded MT Bold</vt:lpstr>
      <vt:lpstr>Calibri</vt:lpstr>
      <vt:lpstr>Calibri Light</vt:lpstr>
      <vt:lpstr>Franklin Gothic Demi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Alexis Desrumaux</dc:creator>
  <cp:lastModifiedBy>Alexis Desrumaux</cp:lastModifiedBy>
  <cp:revision>5</cp:revision>
  <dcterms:created xsi:type="dcterms:W3CDTF">2021-01-22T16:26:51Z</dcterms:created>
  <dcterms:modified xsi:type="dcterms:W3CDTF">2021-01-22T17:03:45Z</dcterms:modified>
</cp:coreProperties>
</file>